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79"/>
  </p:normalViewPr>
  <p:slideViewPr>
    <p:cSldViewPr snapToGrid="0">
      <p:cViewPr varScale="1">
        <p:scale>
          <a:sx n="52" d="100"/>
          <a:sy n="52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b="1" spc="-232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b="1" spc="-232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vocats et citrons verts" descr="Avocats et citrons verts"/>
          <p:cNvPicPr>
            <a:picLocks noGrp="1" noChangeAspect="1"/>
          </p:cNvPicPr>
          <p:nvPr>
            <p:ph type="pic" idx="21"/>
          </p:nvPr>
        </p:nvPicPr>
        <p:blipFill>
          <a:blip r:embed="rId2">
            <a:alphaModFix amt="60207"/>
          </a:blip>
          <a:srcRect t="15793"/>
          <a:stretch>
            <a:fillRect/>
          </a:stretch>
        </p:blipFill>
        <p:spPr>
          <a:xfrm>
            <a:off x="-1" y="-1"/>
            <a:ext cx="24384001" cy="13716001"/>
          </a:xfrm>
          <a:prstGeom prst="rect">
            <a:avLst/>
          </a:prstGeom>
        </p:spPr>
      </p:pic>
      <p:sp>
        <p:nvSpPr>
          <p:cNvPr id="152" name="La paresse sociale"/>
          <p:cNvSpPr txBox="1"/>
          <p:nvPr/>
        </p:nvSpPr>
        <p:spPr>
          <a:xfrm>
            <a:off x="7031542" y="8158436"/>
            <a:ext cx="11189025" cy="172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11600" b="1" spc="-232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rPr dirty="0"/>
              <a:t>La </a:t>
            </a:r>
            <a:r>
              <a:rPr dirty="0" err="1"/>
              <a:t>paresse</a:t>
            </a:r>
            <a:r>
              <a:rPr dirty="0"/>
              <a:t> </a:t>
            </a:r>
            <a:r>
              <a:rPr dirty="0" err="1"/>
              <a:t>sociale</a:t>
            </a:r>
            <a:r>
              <a:rPr dirty="0"/>
              <a:t> </a:t>
            </a:r>
          </a:p>
        </p:txBody>
      </p:sp>
      <p:sp>
        <p:nvSpPr>
          <p:cNvPr id="153" name="GILLE Gauthier…"/>
          <p:cNvSpPr txBox="1"/>
          <p:nvPr/>
        </p:nvSpPr>
        <p:spPr>
          <a:xfrm>
            <a:off x="162097" y="114257"/>
            <a:ext cx="4808247" cy="3379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45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GILLE Gauthier</a:t>
            </a:r>
          </a:p>
          <a:p>
            <a:pPr algn="l" defTabSz="825500">
              <a:defRPr sz="45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LAFONT Marie</a:t>
            </a:r>
          </a:p>
          <a:p>
            <a:pPr algn="l" defTabSz="825500">
              <a:defRPr sz="45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MOLLIN Gaspard </a:t>
            </a:r>
          </a:p>
          <a:p>
            <a:pPr algn="l" defTabSz="825500">
              <a:defRPr sz="45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VIDEIRA Ilona</a:t>
            </a:r>
          </a:p>
          <a:p>
            <a:pPr algn="l" defTabSz="825500">
              <a:defRPr sz="45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SAUVANT Romane</a:t>
            </a:r>
          </a:p>
        </p:txBody>
      </p:sp>
      <p:sp>
        <p:nvSpPr>
          <p:cNvPr id="154" name="Psychologie sociale"/>
          <p:cNvSpPr txBox="1"/>
          <p:nvPr/>
        </p:nvSpPr>
        <p:spPr>
          <a:xfrm>
            <a:off x="13906685" y="9823705"/>
            <a:ext cx="8719579" cy="95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100" spc="-122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Psychologie sociale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ommaire"/>
          <p:cNvSpPr txBox="1"/>
          <p:nvPr/>
        </p:nvSpPr>
        <p:spPr>
          <a:xfrm>
            <a:off x="9318398" y="1168355"/>
            <a:ext cx="5266698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11600" b="1" spc="-232">
                <a:solidFill>
                  <a:srgbClr val="C3CE76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sz="9600" dirty="0" err="1">
                <a:solidFill>
                  <a:srgbClr val="C3CE76"/>
                </a:solidFill>
              </a:rPr>
              <a:t>Sommaire</a:t>
            </a:r>
            <a:endParaRPr dirty="0">
              <a:solidFill>
                <a:srgbClr val="C3CE76"/>
              </a:solidFill>
            </a:endParaRPr>
          </a:p>
        </p:txBody>
      </p:sp>
      <p:sp>
        <p:nvSpPr>
          <p:cNvPr id="157" name="Définition…"/>
          <p:cNvSpPr txBox="1"/>
          <p:nvPr/>
        </p:nvSpPr>
        <p:spPr>
          <a:xfrm>
            <a:off x="2321817" y="4344130"/>
            <a:ext cx="14836113" cy="630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574270" indent="-1574270" algn="l">
              <a:lnSpc>
                <a:spcPct val="80000"/>
              </a:lnSpc>
              <a:buSzPct val="100000"/>
              <a:buAutoNum type="arabicParenR"/>
              <a:defRPr sz="8500" spc="-17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rPr sz="7200" dirty="0">
                <a:latin typeface="+mj-lt"/>
              </a:rPr>
              <a:t>Definition</a:t>
            </a:r>
          </a:p>
          <a:p>
            <a:pPr algn="l">
              <a:lnSpc>
                <a:spcPct val="80000"/>
              </a:lnSpc>
              <a:defRPr sz="8500" spc="-17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 sz="7200" dirty="0">
              <a:latin typeface="+mj-lt"/>
            </a:endParaRPr>
          </a:p>
          <a:p>
            <a:pPr marL="1574270" indent="-1574270" algn="l">
              <a:lnSpc>
                <a:spcPct val="80000"/>
              </a:lnSpc>
              <a:buSzPct val="100000"/>
              <a:buAutoNum type="arabicParenR" startAt="2"/>
              <a:defRPr sz="8500" spc="-17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rPr sz="7200" dirty="0" err="1">
                <a:latin typeface="+mj-lt"/>
              </a:rPr>
              <a:t>Fonctionnement</a:t>
            </a:r>
            <a:endParaRPr sz="7200" dirty="0">
              <a:latin typeface="+mj-lt"/>
            </a:endParaRPr>
          </a:p>
          <a:p>
            <a:pPr algn="l">
              <a:lnSpc>
                <a:spcPct val="80000"/>
              </a:lnSpc>
              <a:defRPr sz="8500" spc="-17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 sz="7200" dirty="0">
              <a:latin typeface="+mj-lt"/>
            </a:endParaRPr>
          </a:p>
          <a:p>
            <a:pPr algn="l">
              <a:lnSpc>
                <a:spcPct val="80000"/>
              </a:lnSpc>
              <a:defRPr sz="8500" spc="-17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rPr sz="7200" dirty="0">
                <a:latin typeface="+mj-lt"/>
              </a:rPr>
              <a:t>3)  </a:t>
            </a:r>
            <a:r>
              <a:rPr sz="7200" dirty="0" err="1">
                <a:latin typeface="+mj-lt"/>
              </a:rPr>
              <a:t>Idées</a:t>
            </a:r>
            <a:r>
              <a:rPr sz="7200" dirty="0">
                <a:latin typeface="+mj-lt"/>
              </a:rPr>
              <a:t> pour </a:t>
            </a:r>
            <a:r>
              <a:rPr sz="7200" dirty="0" err="1">
                <a:latin typeface="+mj-lt"/>
              </a:rPr>
              <a:t>combattre</a:t>
            </a:r>
            <a:r>
              <a:rPr sz="7200" dirty="0">
                <a:latin typeface="+mj-lt"/>
              </a:rPr>
              <a:t> la </a:t>
            </a:r>
            <a:r>
              <a:rPr sz="7200" dirty="0" err="1">
                <a:latin typeface="+mj-lt"/>
              </a:rPr>
              <a:t>paresse</a:t>
            </a:r>
            <a:r>
              <a:rPr sz="7200" dirty="0">
                <a:latin typeface="+mj-lt"/>
              </a:rPr>
              <a:t> </a:t>
            </a:r>
            <a:r>
              <a:rPr sz="7200" dirty="0" err="1">
                <a:latin typeface="+mj-lt"/>
              </a:rPr>
              <a:t>sociale</a:t>
            </a:r>
            <a:endParaRPr sz="7200" dirty="0">
              <a:latin typeface="+mj-lt"/>
            </a:endParaRPr>
          </a:p>
          <a:p>
            <a:pPr marL="1574270" indent="-1574270" algn="l">
              <a:lnSpc>
                <a:spcPct val="80000"/>
              </a:lnSpc>
              <a:buSzPct val="100000"/>
              <a:buAutoNum type="arabicParenR" startAt="3"/>
              <a:defRPr sz="8500" spc="-17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endParaRPr sz="7200" dirty="0">
              <a:latin typeface="+mj-lt"/>
            </a:endParaRPr>
          </a:p>
          <a:p>
            <a:pPr algn="l">
              <a:lnSpc>
                <a:spcPct val="80000"/>
              </a:lnSpc>
              <a:defRPr sz="8500" spc="-17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rPr sz="7200" dirty="0">
                <a:latin typeface="+mj-lt"/>
              </a:rPr>
              <a:t>3)  </a:t>
            </a:r>
            <a:r>
              <a:rPr sz="7200" dirty="0" err="1">
                <a:latin typeface="+mj-lt"/>
              </a:rPr>
              <a:t>Exemples</a:t>
            </a:r>
            <a:r>
              <a:rPr sz="7200" dirty="0">
                <a:latin typeface="+mj-lt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  <p:bldP spid="1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éfinition"/>
          <p:cNvSpPr txBox="1"/>
          <p:nvPr/>
        </p:nvSpPr>
        <p:spPr>
          <a:xfrm>
            <a:off x="9131118" y="1399168"/>
            <a:ext cx="5127045" cy="1296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11600" b="1" spc="-232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fr-FR" sz="9600" dirty="0">
                <a:solidFill>
                  <a:srgbClr val="C3CE76"/>
                </a:solidFill>
              </a:rPr>
              <a:t>Définition</a:t>
            </a:r>
          </a:p>
        </p:txBody>
      </p:sp>
      <p:sp>
        <p:nvSpPr>
          <p:cNvPr id="160" name="Flèche"/>
          <p:cNvSpPr/>
          <p:nvPr/>
        </p:nvSpPr>
        <p:spPr>
          <a:xfrm>
            <a:off x="1425169" y="4667527"/>
            <a:ext cx="2922234" cy="724666"/>
          </a:xfrm>
          <a:prstGeom prst="rightArrow">
            <a:avLst>
              <a:gd name="adj1" fmla="val 32000"/>
              <a:gd name="adj2" fmla="val 74558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5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61" name="Mécanisme d’influence"/>
          <p:cNvSpPr txBox="1"/>
          <p:nvPr/>
        </p:nvSpPr>
        <p:spPr>
          <a:xfrm>
            <a:off x="4751207" y="4646165"/>
            <a:ext cx="5892639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1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sz="4800" dirty="0" err="1"/>
              <a:t>Mécanisme</a:t>
            </a:r>
            <a:r>
              <a:rPr sz="4800" dirty="0"/>
              <a:t> </a:t>
            </a:r>
            <a:r>
              <a:rPr sz="4800" dirty="0" err="1"/>
              <a:t>d’influence</a:t>
            </a:r>
            <a:endParaRPr sz="4800" dirty="0"/>
          </a:p>
        </p:txBody>
      </p:sp>
      <p:sp>
        <p:nvSpPr>
          <p:cNvPr id="162" name="Individus diminuant les efforts en groupe"/>
          <p:cNvSpPr txBox="1"/>
          <p:nvPr/>
        </p:nvSpPr>
        <p:spPr>
          <a:xfrm>
            <a:off x="4751207" y="6662028"/>
            <a:ext cx="10273646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1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sz="4800" dirty="0" err="1"/>
              <a:t>Individus</a:t>
            </a:r>
            <a:r>
              <a:rPr sz="4800" dirty="0"/>
              <a:t> </a:t>
            </a:r>
            <a:r>
              <a:rPr sz="4800" dirty="0" err="1"/>
              <a:t>diminuant</a:t>
            </a:r>
            <a:r>
              <a:rPr sz="4800" dirty="0"/>
              <a:t> les efforts </a:t>
            </a:r>
            <a:r>
              <a:rPr sz="4800" dirty="0" err="1"/>
              <a:t>en</a:t>
            </a:r>
            <a:r>
              <a:rPr sz="4800" dirty="0"/>
              <a:t> </a:t>
            </a:r>
            <a:r>
              <a:rPr sz="4800" dirty="0" err="1"/>
              <a:t>groupe</a:t>
            </a:r>
            <a:endParaRPr sz="4800" dirty="0"/>
          </a:p>
        </p:txBody>
      </p:sp>
      <p:sp>
        <p:nvSpPr>
          <p:cNvPr id="163" name="Flèche"/>
          <p:cNvSpPr/>
          <p:nvPr/>
        </p:nvSpPr>
        <p:spPr>
          <a:xfrm>
            <a:off x="1425169" y="8528534"/>
            <a:ext cx="2922234" cy="724666"/>
          </a:xfrm>
          <a:prstGeom prst="rightArrow">
            <a:avLst>
              <a:gd name="adj1" fmla="val 32000"/>
              <a:gd name="adj2" fmla="val 74558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5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4" name="Flèche"/>
          <p:cNvSpPr/>
          <p:nvPr/>
        </p:nvSpPr>
        <p:spPr>
          <a:xfrm>
            <a:off x="1425169" y="6662028"/>
            <a:ext cx="2922234" cy="724666"/>
          </a:xfrm>
          <a:prstGeom prst="rightArrow">
            <a:avLst>
              <a:gd name="adj1" fmla="val 32000"/>
              <a:gd name="adj2" fmla="val 74558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5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5" name="La présence d’autrui freine la performance"/>
          <p:cNvSpPr txBox="1"/>
          <p:nvPr/>
        </p:nvSpPr>
        <p:spPr>
          <a:xfrm>
            <a:off x="4751207" y="8606122"/>
            <a:ext cx="10607071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51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rPr sz="4800" dirty="0"/>
              <a:t>La </a:t>
            </a:r>
            <a:r>
              <a:rPr sz="4800" dirty="0" err="1"/>
              <a:t>présence</a:t>
            </a:r>
            <a:r>
              <a:rPr sz="4800" dirty="0"/>
              <a:t> </a:t>
            </a:r>
            <a:r>
              <a:rPr sz="4800" dirty="0" err="1"/>
              <a:t>d’autrui</a:t>
            </a:r>
            <a:r>
              <a:rPr sz="4800" dirty="0"/>
              <a:t> </a:t>
            </a:r>
            <a:r>
              <a:rPr sz="4800" dirty="0" err="1"/>
              <a:t>freine</a:t>
            </a:r>
            <a:r>
              <a:rPr sz="4800" dirty="0"/>
              <a:t> la performance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onctionnement"/>
          <p:cNvSpPr txBox="1"/>
          <p:nvPr/>
        </p:nvSpPr>
        <p:spPr>
          <a:xfrm>
            <a:off x="7226259" y="1452717"/>
            <a:ext cx="8234883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11600" b="1" spc="-232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>
                <a:solidFill>
                  <a:srgbClr val="000000"/>
                </a:solidFill>
              </a:defRPr>
            </a:pPr>
            <a:r>
              <a:rPr lang="fr-FR" sz="9600" dirty="0">
                <a:solidFill>
                  <a:srgbClr val="C3CE76"/>
                </a:solidFill>
              </a:rPr>
              <a:t>Fonctionnement</a:t>
            </a:r>
          </a:p>
        </p:txBody>
      </p:sp>
      <p:sp>
        <p:nvSpPr>
          <p:cNvPr id="3" name="Flèche">
            <a:extLst>
              <a:ext uri="{FF2B5EF4-FFF2-40B4-BE49-F238E27FC236}">
                <a16:creationId xmlns:a16="http://schemas.microsoft.com/office/drawing/2014/main" id="{08FE2824-B0E7-428C-1195-CE87CE10EF8A}"/>
              </a:ext>
            </a:extLst>
          </p:cNvPr>
          <p:cNvSpPr/>
          <p:nvPr/>
        </p:nvSpPr>
        <p:spPr>
          <a:xfrm>
            <a:off x="1425169" y="4667527"/>
            <a:ext cx="2922234" cy="724666"/>
          </a:xfrm>
          <a:prstGeom prst="rightArrow">
            <a:avLst>
              <a:gd name="adj1" fmla="val 32000"/>
              <a:gd name="adj2" fmla="val 74558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5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4" name="Flèche">
            <a:extLst>
              <a:ext uri="{FF2B5EF4-FFF2-40B4-BE49-F238E27FC236}">
                <a16:creationId xmlns:a16="http://schemas.microsoft.com/office/drawing/2014/main" id="{15C75BE4-8230-77EC-9BB2-A36B0D8C6806}"/>
              </a:ext>
            </a:extLst>
          </p:cNvPr>
          <p:cNvSpPr/>
          <p:nvPr/>
        </p:nvSpPr>
        <p:spPr>
          <a:xfrm>
            <a:off x="1425169" y="6495667"/>
            <a:ext cx="2922234" cy="724666"/>
          </a:xfrm>
          <a:prstGeom prst="rightArrow">
            <a:avLst>
              <a:gd name="adj1" fmla="val 32000"/>
              <a:gd name="adj2" fmla="val 74558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5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6951C3F-7173-71E1-E78D-B12260C223F5}"/>
              </a:ext>
            </a:extLst>
          </p:cNvPr>
          <p:cNvSpPr txBox="1"/>
          <p:nvPr/>
        </p:nvSpPr>
        <p:spPr>
          <a:xfrm>
            <a:off x="4706968" y="4609232"/>
            <a:ext cx="13789031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800" dirty="0">
                <a:solidFill>
                  <a:schemeClr val="tx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48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nfluencé par les comportements des gens autour de lui</a:t>
            </a:r>
            <a:r>
              <a:rPr lang="fr-FR" sz="48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F71DD8-6EB7-471B-21E3-5701B5EBF289}"/>
              </a:ext>
            </a:extLst>
          </p:cNvPr>
          <p:cNvSpPr txBox="1"/>
          <p:nvPr/>
        </p:nvSpPr>
        <p:spPr>
          <a:xfrm>
            <a:off x="4706968" y="6437372"/>
            <a:ext cx="726320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kumimoji="0" lang="fr-FR" sz="4800" b="0" i="0" u="none" strike="noStrike" cap="none" spc="0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Du à un biais psychologique </a:t>
            </a:r>
          </a:p>
        </p:txBody>
      </p:sp>
      <p:sp>
        <p:nvSpPr>
          <p:cNvPr id="9" name="Flèche">
            <a:extLst>
              <a:ext uri="{FF2B5EF4-FFF2-40B4-BE49-F238E27FC236}">
                <a16:creationId xmlns:a16="http://schemas.microsoft.com/office/drawing/2014/main" id="{412B035E-B588-41DD-3A91-DD795E580317}"/>
              </a:ext>
            </a:extLst>
          </p:cNvPr>
          <p:cNvSpPr/>
          <p:nvPr/>
        </p:nvSpPr>
        <p:spPr>
          <a:xfrm>
            <a:off x="1432266" y="8568275"/>
            <a:ext cx="2922234" cy="724666"/>
          </a:xfrm>
          <a:prstGeom prst="rightArrow">
            <a:avLst>
              <a:gd name="adj1" fmla="val 32000"/>
              <a:gd name="adj2" fmla="val 74558"/>
            </a:avLst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51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FB298DD-2BAA-AAF6-D937-6DD819087CBD}"/>
              </a:ext>
            </a:extLst>
          </p:cNvPr>
          <p:cNvSpPr txBox="1"/>
          <p:nvPr/>
        </p:nvSpPr>
        <p:spPr>
          <a:xfrm>
            <a:off x="4706968" y="8568275"/>
            <a:ext cx="1056539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48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Effets du groupe : réduction de motivation</a:t>
            </a:r>
            <a:endParaRPr kumimoji="0" lang="fr-FR" sz="48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3" grpId="0" animBg="1"/>
      <p:bldP spid="4" grpId="0" animBg="1"/>
      <p:bldP spid="5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Idées pour combattre la paresse sociale"/>
          <p:cNvSpPr txBox="1"/>
          <p:nvPr/>
        </p:nvSpPr>
        <p:spPr>
          <a:xfrm>
            <a:off x="2447582" y="1344400"/>
            <a:ext cx="19488835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11600" b="1" spc="-232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algn="ctr">
              <a:defRPr>
                <a:solidFill>
                  <a:srgbClr val="000000"/>
                </a:solidFill>
              </a:defRPr>
            </a:pPr>
            <a:r>
              <a:rPr lang="fr-FR" sz="9600" dirty="0">
                <a:solidFill>
                  <a:srgbClr val="C3CE76"/>
                </a:solidFill>
              </a:rPr>
              <a:t>Idées pour combattre la paresse sociale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6F2A3A-8136-6AFE-5D87-3E428D0D9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330" y="3754169"/>
            <a:ext cx="12907841" cy="729381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F23A02A-2836-19EB-FAC4-FA08BD09731B}"/>
              </a:ext>
            </a:extLst>
          </p:cNvPr>
          <p:cNvSpPr txBox="1"/>
          <p:nvPr/>
        </p:nvSpPr>
        <p:spPr>
          <a:xfrm>
            <a:off x="685878" y="11047983"/>
            <a:ext cx="11186373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fr-FR" sz="4000" dirty="0">
              <a:solidFill>
                <a:schemeClr val="tx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fr-FR" sz="40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</a:rPr>
              <a:t> </a:t>
            </a:r>
            <a:endParaRPr kumimoji="0" lang="fr-FR" sz="40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3387132"/>
            <a:ext cx="9914824" cy="7436118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Exemples :"/>
          <p:cNvSpPr txBox="1"/>
          <p:nvPr/>
        </p:nvSpPr>
        <p:spPr>
          <a:xfrm>
            <a:off x="5776948" y="759867"/>
            <a:ext cx="102656" cy="153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11600" b="1" spc="-232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algn="ctr"/>
            <a:endParaRPr dirty="0"/>
          </a:p>
        </p:txBody>
      </p:sp>
      <p:sp>
        <p:nvSpPr>
          <p:cNvPr id="2" name="Fonctionnement">
            <a:extLst>
              <a:ext uri="{FF2B5EF4-FFF2-40B4-BE49-F238E27FC236}">
                <a16:creationId xmlns:a16="http://schemas.microsoft.com/office/drawing/2014/main" id="{739BEFDD-4FBA-224A-226C-B876F3CB4A86}"/>
              </a:ext>
            </a:extLst>
          </p:cNvPr>
          <p:cNvSpPr txBox="1"/>
          <p:nvPr/>
        </p:nvSpPr>
        <p:spPr>
          <a:xfrm>
            <a:off x="8993701" y="1006088"/>
            <a:ext cx="5203284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11600" b="1" spc="-232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 algn="ctr">
              <a:defRPr>
                <a:solidFill>
                  <a:srgbClr val="000000"/>
                </a:solidFill>
              </a:defRPr>
            </a:pPr>
            <a:r>
              <a:rPr lang="fr-FR" sz="9600" dirty="0">
                <a:solidFill>
                  <a:srgbClr val="C3CE76"/>
                </a:solidFill>
              </a:rPr>
              <a:t>Exemples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C57513-15FA-51FC-607A-E92E220E4429}"/>
              </a:ext>
            </a:extLst>
          </p:cNvPr>
          <p:cNvSpPr txBox="1"/>
          <p:nvPr/>
        </p:nvSpPr>
        <p:spPr>
          <a:xfrm>
            <a:off x="1680519" y="4087661"/>
            <a:ext cx="5627077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 élèves se regroupent pour réaliser un exposé</a:t>
            </a: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902624-16B8-E287-9B0E-96C1A8BC0651}"/>
              </a:ext>
            </a:extLst>
          </p:cNvPr>
          <p:cNvSpPr txBox="1"/>
          <p:nvPr/>
        </p:nvSpPr>
        <p:spPr>
          <a:xfrm>
            <a:off x="1680519" y="5619067"/>
            <a:ext cx="9914824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Autre exemple : la probabilité de sauver une personne en danger est accrue lorsque le passant fait seul face à la situation.</a:t>
            </a:r>
          </a:p>
          <a:p>
            <a:pPr marL="457200" algn="l"/>
            <a:endParaRPr lang="fr-FR" sz="3200" dirty="0">
              <a:solidFill>
                <a:schemeClr val="tx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Taches qui exigent un effort physique</a:t>
            </a:r>
          </a:p>
          <a:p>
            <a:pPr lvl="0" algn="l"/>
            <a:r>
              <a:rPr lang="fr-FR" sz="32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McDonald : certains employés sont prélassaient tandis que d'autres sont prêts à prendre une commande.</a:t>
            </a:r>
          </a:p>
          <a:p>
            <a:pPr algn="l"/>
            <a:endParaRPr lang="fr-FR" sz="3200" dirty="0">
              <a:solidFill>
                <a:schemeClr val="tx1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 joueur de sport étoile  </a:t>
            </a:r>
            <a:r>
              <a:rPr lang="fr-FR" sz="32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il arrive souvent que les autres joueurs baissent leurs efforts, croyant que ce joueur compensera</a:t>
            </a:r>
            <a:r>
              <a:rPr lang="fr-FR" sz="2800" dirty="0">
                <a:solidFill>
                  <a:schemeClr val="tx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marR="0" indent="-5715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FillTx/>
              <a:latin typeface="+mj-lt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Flèche vers la droite 17">
            <a:extLst>
              <a:ext uri="{FF2B5EF4-FFF2-40B4-BE49-F238E27FC236}">
                <a16:creationId xmlns:a16="http://schemas.microsoft.com/office/drawing/2014/main" id="{2AFDC570-E755-5A13-764B-88140B89653D}"/>
              </a:ext>
            </a:extLst>
          </p:cNvPr>
          <p:cNvSpPr/>
          <p:nvPr/>
        </p:nvSpPr>
        <p:spPr>
          <a:xfrm rot="8690331">
            <a:off x="19343525" y="1752668"/>
            <a:ext cx="2816775" cy="706761"/>
          </a:xfrm>
          <a:prstGeom prst="rightArrow">
            <a:avLst/>
          </a:prstGeom>
          <a:solidFill>
            <a:srgbClr val="C3CF76"/>
          </a:solidFill>
          <a:ln w="12700" cap="flat">
            <a:solidFill>
              <a:schemeClr val="bg2">
                <a:lumMod val="1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vocats et citrons verts" descr="Avocats et citrons verts"/>
          <p:cNvPicPr>
            <a:picLocks noGrp="1" noChangeAspect="1"/>
          </p:cNvPicPr>
          <p:nvPr>
            <p:ph type="pic" idx="21"/>
          </p:nvPr>
        </p:nvPicPr>
        <p:blipFill>
          <a:blip r:embed="rId2">
            <a:alphaModFix amt="60207"/>
          </a:blip>
          <a:srcRect t="15793"/>
          <a:stretch>
            <a:fillRect/>
          </a:stretch>
        </p:blipFill>
        <p:spPr>
          <a:xfrm>
            <a:off x="0" y="0"/>
            <a:ext cx="24384001" cy="13716001"/>
          </a:xfrm>
          <a:prstGeom prst="rect">
            <a:avLst/>
          </a:prstGeom>
        </p:spPr>
      </p:pic>
      <p:sp>
        <p:nvSpPr>
          <p:cNvPr id="152" name="La paresse sociale"/>
          <p:cNvSpPr txBox="1"/>
          <p:nvPr/>
        </p:nvSpPr>
        <p:spPr>
          <a:xfrm>
            <a:off x="7031542" y="8158436"/>
            <a:ext cx="11189025" cy="1728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11600" b="1" spc="-232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rPr dirty="0"/>
              <a:t>La </a:t>
            </a:r>
            <a:r>
              <a:rPr dirty="0" err="1"/>
              <a:t>paresse</a:t>
            </a:r>
            <a:r>
              <a:rPr dirty="0"/>
              <a:t> </a:t>
            </a:r>
            <a:r>
              <a:rPr dirty="0" err="1"/>
              <a:t>sociale</a:t>
            </a:r>
            <a:r>
              <a:rPr dirty="0"/>
              <a:t> </a:t>
            </a:r>
          </a:p>
        </p:txBody>
      </p:sp>
      <p:sp>
        <p:nvSpPr>
          <p:cNvPr id="153" name="GILLE Gauthier…"/>
          <p:cNvSpPr txBox="1"/>
          <p:nvPr/>
        </p:nvSpPr>
        <p:spPr>
          <a:xfrm>
            <a:off x="162097" y="114257"/>
            <a:ext cx="4808247" cy="3379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45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GILLE Gauthier</a:t>
            </a:r>
          </a:p>
          <a:p>
            <a:pPr algn="l" defTabSz="825500">
              <a:defRPr sz="45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LAFONT Marie</a:t>
            </a:r>
          </a:p>
          <a:p>
            <a:pPr algn="l" defTabSz="825500">
              <a:defRPr sz="45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MOLLIN Gaspard </a:t>
            </a:r>
          </a:p>
          <a:p>
            <a:pPr algn="l" defTabSz="825500">
              <a:defRPr sz="45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VIDEIRA Ilona</a:t>
            </a:r>
          </a:p>
          <a:p>
            <a:pPr algn="l" defTabSz="825500">
              <a:defRPr sz="4500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pPr>
            <a:r>
              <a:t>SAUVANT Romane</a:t>
            </a:r>
          </a:p>
        </p:txBody>
      </p:sp>
      <p:sp>
        <p:nvSpPr>
          <p:cNvPr id="154" name="Psychologie sociale"/>
          <p:cNvSpPr txBox="1"/>
          <p:nvPr/>
        </p:nvSpPr>
        <p:spPr>
          <a:xfrm>
            <a:off x="13906685" y="9823705"/>
            <a:ext cx="8719579" cy="957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z="6100" spc="-122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Psychologie sociale</a:t>
            </a:r>
          </a:p>
        </p:txBody>
      </p:sp>
    </p:spTree>
    <p:extLst>
      <p:ext uri="{BB962C8B-B14F-4D97-AF65-F5344CB8AC3E}">
        <p14:creationId xmlns:p14="http://schemas.microsoft.com/office/powerpoint/2010/main" val="16371567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166</Words>
  <Application>Microsoft Macintosh PowerPoint</Application>
  <PresentationFormat>Personnalisé</PresentationFormat>
  <Paragraphs>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Helvetica Neue</vt:lpstr>
      <vt:lpstr>Helvetica Neue Medium</vt:lpstr>
      <vt:lpstr>Times New Roman</vt:lpstr>
      <vt:lpstr>21_BasicWhite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Microsoft Office User</cp:lastModifiedBy>
  <cp:revision>19</cp:revision>
  <dcterms:modified xsi:type="dcterms:W3CDTF">2022-12-12T14:49:31Z</dcterms:modified>
</cp:coreProperties>
</file>