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827"/>
  </p:normalViewPr>
  <p:slideViewPr>
    <p:cSldViewPr snapToGrid="0">
      <p:cViewPr varScale="1">
        <p:scale>
          <a:sx n="114" d="100"/>
          <a:sy n="114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F257BE-1285-E483-637C-08F25BC0A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93E855-E787-4E14-AD68-5E52F3CE9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54BE3-60B8-7B84-0F88-9FECB0B9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F16-AAA4-1D48-8DDC-83692A80FAE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E6EF43-4CF7-5703-69D5-D9202EE9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C19958-E7BA-B08D-46C0-AEF8D6D8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D809-F110-A04D-BC70-7FD862F00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01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210745-9CAB-27E8-5423-973D6D95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92EAF7-C2E2-23BE-F688-B7CCCA299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7FC8E0-BE34-4A21-6A0E-A232EA13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F16-AAA4-1D48-8DDC-83692A80FAE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0A76DA-7D06-8C3C-9425-886A1529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CC3C6E-C245-BBC7-DBDE-6FB6B38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D809-F110-A04D-BC70-7FD862F00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64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FFD870-7C05-4C88-4107-2846FD2BB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6BB387-5564-38D5-BDB3-444951ED3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CEBFAC-A62A-BB41-4D91-E8A5C7E0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F16-AAA4-1D48-8DDC-83692A80FAE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D335A-BFE9-63D7-00C1-6DA220E5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CD63BD-226B-42D0-1F94-B3DF7BD1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D809-F110-A04D-BC70-7FD862F00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67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667E1-3530-3C11-79B3-54F6F8E1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12651D-991D-2544-1FC3-295FD0D8D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B5CB00-2D6A-4D35-1F66-AA3D7B96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F16-AAA4-1D48-8DDC-83692A80FAE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070049-1161-A2DF-0EEC-CA07EC10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BC1702-D9AE-A42D-D408-E09064D2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D809-F110-A04D-BC70-7FD862F00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24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28A80-3305-FB24-4BCA-B91554B4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C35FB2-63C1-5222-EB4C-A752CA1A0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C2823E-B918-7A02-4343-D000CA15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F16-AAA4-1D48-8DDC-83692A80FAE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AA1FAA-ECF4-3DB9-3CC9-528ECC8A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F076FD-0DC5-9320-926C-055421AC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D809-F110-A04D-BC70-7FD862F00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69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73545-BDC5-86B1-2DEA-BD7FB7D9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BE51F1-5F8E-FE83-CE2E-531B6DCC2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E995DF-8FA5-B8AB-205D-ADD2462E2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BF1088-1599-6692-932B-214BD396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F16-AAA4-1D48-8DDC-83692A80FAE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939750-9E5F-6419-4F92-3A282A27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F71BC6-4D8D-CA49-7199-39553525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D809-F110-A04D-BC70-7FD862F00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30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6587A-3731-00AB-A1AD-E9309BBE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B099D3-199A-D70C-352D-9E2B60B05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B7B546-DCBE-CCE6-012B-521857C33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FA5687-4090-ACF0-39B3-97E96A33E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611B82-A6C1-C12C-2289-70F07F97C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47B905-9DE6-2AA8-D79D-CCD1A458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F16-AAA4-1D48-8DDC-83692A80FAE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D77999-B123-87B1-0C22-702B926C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8130222-0B5D-AB21-0CDD-13863B4E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D809-F110-A04D-BC70-7FD862F00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45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04BF4-7179-8550-026A-8562E85F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958357-5446-FCF4-0AB0-13358A7A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F16-AAA4-1D48-8DDC-83692A80FAE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3CFF5B-9D5C-E6A0-EED2-F54D7D3B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F74F1B-873C-EC2F-A6C9-D8EB90D2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D809-F110-A04D-BC70-7FD862F00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81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3A785A-C41D-5E27-E856-A6F5B6EF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F16-AAA4-1D48-8DDC-83692A80FAE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B6B1B5-33F3-5EA2-00BA-2A14F04C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3B5D7F-0E97-9020-22BB-D2028CD4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D809-F110-A04D-BC70-7FD862F00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27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F71E1-F4B9-744D-FED5-AE8945A2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9206B1-B8CE-7C64-E93A-108858DDC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F67326-D5F5-A87A-934B-92736A011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B01292-B45F-4DF9-9AAA-359E3021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F16-AAA4-1D48-8DDC-83692A80FAE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F00727-743C-7872-02A5-CCB68E74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27A5D8-4EC1-1956-4682-BF525121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D809-F110-A04D-BC70-7FD862F00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65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6E302-A189-454D-D054-1B275D9D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88A7FA-12D0-3E0C-6B3D-B84C3CEE2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1A22A2-9BE5-7CED-C2C3-FD2E065A2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3F2744-E2AC-33D3-4149-0F5C8496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F16-AAA4-1D48-8DDC-83692A80FAE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0542E7-0E48-B290-06DD-5A43F505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B9D187-94D6-1013-20DB-41CCE6E8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D809-F110-A04D-BC70-7FD862F00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81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455B4E-4283-8434-49F0-BCF0649B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096657-9DEE-002F-BE1A-EC67C4DB8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5C6D1E-E1F0-E4DE-F9F3-E2D099820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BF16-AAA4-1D48-8DDC-83692A80FAE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333A5F-4913-1996-BC18-25680DB31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B9BE5C-FC47-CADA-3DFC-324FA177E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D809-F110-A04D-BC70-7FD862F00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12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E0646E-361B-51BD-13D7-06707FA2B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1122363"/>
            <a:ext cx="4845985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Psychologie </a:t>
            </a:r>
            <a:r>
              <a:rPr lang="en-US" sz="5400" dirty="0" err="1"/>
              <a:t>sociale</a:t>
            </a:r>
            <a:endParaRPr lang="en-US" sz="5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8A8815-191C-2EE9-285D-F57C904D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4852070"/>
            <a:ext cx="4845985" cy="9904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L’autorité</a:t>
            </a:r>
            <a:r>
              <a:rPr lang="en-US" dirty="0"/>
              <a:t> / </a:t>
            </a:r>
            <a:r>
              <a:rPr lang="en-US" dirty="0" err="1"/>
              <a:t>L’obéissance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002C55-0FA4-4FFA-AAD9-7FE7B426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AAE5E59E-FCFA-45CB-9ABF-5BD4AB5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92CE9F67-9E49-4233-96FD-C4FCAAE2A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6053D1C4-E44C-4ECE-8C5B-117537871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6AD9FBC0-6206-4C1F-9D06-385B69DB9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B1F0823E-6AC7-4446-B6D9-591C3CC98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2C379857-111B-43C6-86FD-5D8F2328A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2358E48E-29A0-4B92-8742-3A0FBA58B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49B99745-BCA2-4A3E-BD8E-48C24BCB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858A65F-E708-40E8-A8AD-35640F784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307D15A-D3DF-4151-B95A-78CDF8B99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66E150EA-503C-456C-B990-EAB0C3BA6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1E27D0BC-83B2-4316-BB7E-EBB7D1EED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66DA5F67-DEFA-40DF-8D9C-B18BC95AB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623EC8C3-378E-40E1-B8E2-DA536F058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7948413A-3FDD-4D17-BE9A-BCAAE510D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67BD6567-3347-4771-A73B-4DD5FE269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B78487E3-A56E-4F72-AD00-24686603A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0F47E786-3DF3-4770-A252-081FD6853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80607AA-AA3B-4658-92AD-EF70B518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68AB296C-9E1D-4F9B-996D-1ECB48F79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F62800-4EBB-4280-52AD-8AE20888F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233" y="799297"/>
            <a:ext cx="5584310" cy="1912626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4C6AF5E-4CB1-897F-0294-B600208E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02" y="3352992"/>
            <a:ext cx="5215770" cy="290779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FF7E31-EBE3-0971-A574-988AE8F97F2F}"/>
              </a:ext>
            </a:extLst>
          </p:cNvPr>
          <p:cNvSpPr txBox="1"/>
          <p:nvPr/>
        </p:nvSpPr>
        <p:spPr>
          <a:xfrm>
            <a:off x="367990" y="512956"/>
            <a:ext cx="35683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DERVILLE Yanis	VASSALLUCCI Lucas</a:t>
            </a:r>
          </a:p>
          <a:p>
            <a:pPr algn="just">
              <a:spcAft>
                <a:spcPts val="600"/>
              </a:spcAf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COMTE William	BOUKILI Chems</a:t>
            </a:r>
          </a:p>
          <a:p>
            <a:pPr algn="just">
              <a:spcAft>
                <a:spcPts val="600"/>
              </a:spcAf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DJAID Zinedine</a:t>
            </a:r>
            <a:r>
              <a:rPr lang="fr-FR" sz="1200">
                <a:latin typeface="Arial" panose="020B0604020202020204" pitchFamily="34" charset="0"/>
                <a:cs typeface="Arial" panose="020B0604020202020204" pitchFamily="34" charset="0"/>
              </a:rPr>
              <a:t>	LAGRARI Riad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0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B84C4-B5BF-7138-D5D4-B218F11D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2088A-740C-8BD1-6008-9B48A65D8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514350" indent="-514350">
              <a:buAutoNum type="arabicPeriod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Définition des termes </a:t>
            </a:r>
          </a:p>
          <a:p>
            <a:pPr marL="514350" indent="-514350">
              <a:buAutoNum type="arabicPeriod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Fonctionnement des principes</a:t>
            </a:r>
          </a:p>
          <a:p>
            <a:pPr marL="514350" indent="-514350">
              <a:buAutoNum type="arabicPeriod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Expériences explicatives</a:t>
            </a:r>
          </a:p>
          <a:p>
            <a:pPr marL="514350" indent="-514350">
              <a:buAutoNum type="arabicPeriod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57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C9E989-A48E-D85B-47F0-CD0A1DDE8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1. Introduction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515863-D4C1-F9C5-E312-A538706A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Depuis toujours </a:t>
            </a:r>
          </a:p>
          <a:p>
            <a:pPr algn="just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Fondement de la vie en communauté</a:t>
            </a:r>
          </a:p>
          <a:p>
            <a:pPr algn="just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Légitimité ? </a:t>
            </a:r>
          </a:p>
          <a:p>
            <a:pPr algn="just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Toujours étudié</a:t>
            </a:r>
          </a:p>
          <a:p>
            <a:pPr algn="just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Naturel 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EAE432FB-E663-D772-68B0-8A32440FB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028409"/>
            <a:ext cx="6253212" cy="387103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586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18B0DD-86E4-9EFB-51D0-2308D757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pPr algn="ctr"/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2. Définition des termes 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6CA6FB-7D66-8D24-A5EA-8B1E173AA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2" y="2861325"/>
            <a:ext cx="4530898" cy="3639450"/>
          </a:xfrm>
        </p:spPr>
        <p:txBody>
          <a:bodyPr anchor="ctr">
            <a:normAutofit lnSpcReduction="10000"/>
          </a:bodyPr>
          <a:lstStyle/>
          <a:p>
            <a:r>
              <a:rPr lang="fr-FR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«L’obéissance c’est s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 soumettre à la volonté de quelqu’un, à un règlement, exécuter un ordr</a:t>
            </a:r>
            <a:r>
              <a:rPr lang="fr-FR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 »</a:t>
            </a:r>
          </a:p>
          <a:p>
            <a:endParaRPr lang="fr-FR" sz="2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« L’autorité c’est une 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personne ou organisme perçu comme légitime exerçant un pouvoir sur autrui »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Soumission à l’autorité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banalité du mal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FB2E1DE-B939-B8BE-49FA-B45E4918C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8" r="13175" b="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6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2FDAF9-1A00-A93B-DD42-49A94DA4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pPr algn="ctr"/>
            <a:r>
              <a:rPr lang="fr-FR" sz="3300" dirty="0">
                <a:latin typeface="Arial" panose="020B0604020202020204" pitchFamily="34" charset="0"/>
                <a:cs typeface="Arial" panose="020B0604020202020204" pitchFamily="34" charset="0"/>
              </a:rPr>
              <a:t>3. Fonctionnement des principes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6B4B3-5962-0EF3-707A-29D94901B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  <a:t>Etat agentique </a:t>
            </a:r>
          </a:p>
          <a:p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  <a:t>Etat autonome</a:t>
            </a:r>
          </a:p>
          <a:p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  <a:t>Le contexte</a:t>
            </a:r>
          </a:p>
          <a:p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  <a:t>Système idéologique</a:t>
            </a:r>
          </a:p>
          <a:p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  <a:t>Apprentissage sociale / participation sociale 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1D1A612-54FE-8216-4497-9462CD874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17639"/>
          <a:stretch/>
        </p:blipFill>
        <p:spPr>
          <a:xfrm>
            <a:off x="6788383" y="613148"/>
            <a:ext cx="4565417" cy="26791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512873-8999-A99D-3C3C-C9E05699D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0" r="1" b="1"/>
          <a:stretch/>
        </p:blipFill>
        <p:spPr>
          <a:xfrm>
            <a:off x="6788383" y="3528753"/>
            <a:ext cx="4565417" cy="267919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5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81A037-BDE5-19E6-63F4-E30D5D45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11" y="629266"/>
            <a:ext cx="3697511" cy="1676603"/>
          </a:xfrm>
        </p:spPr>
        <p:txBody>
          <a:bodyPr>
            <a:normAutofit/>
          </a:bodyPr>
          <a:lstStyle/>
          <a:p>
            <a:pPr algn="ctr"/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4. Expériences explicatives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4AFB18-08EB-90EF-FAAC-B2C2ED4B8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13" y="2438400"/>
            <a:ext cx="3697510" cy="3785419"/>
          </a:xfrm>
        </p:spPr>
        <p:txBody>
          <a:bodyPr>
            <a:normAutofit/>
          </a:bodyPr>
          <a:lstStyle/>
          <a:p>
            <a:pPr>
              <a:buClr>
                <a:srgbClr val="4F3F6B"/>
              </a:buClr>
            </a:pPr>
            <a: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  <a:t>Milgram (1963)</a:t>
            </a:r>
          </a:p>
          <a:p>
            <a:pPr>
              <a:buClr>
                <a:srgbClr val="4F3F6B"/>
              </a:buClr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F3F6B"/>
              </a:buClr>
            </a:pPr>
            <a: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  <a:t>Jeu de la mort France 2 (2009)</a:t>
            </a:r>
          </a:p>
          <a:p>
            <a:pPr>
              <a:buClr>
                <a:srgbClr val="4F3F6B"/>
              </a:buClr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F3F6B"/>
              </a:buClr>
            </a:pPr>
            <a:r>
              <a:rPr lang="fr-FR" sz="1800" u="none" strike="noStrike">
                <a:effectLst/>
                <a:uFill>
                  <a:solidFill>
                    <a:srgbClr val="98185E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Expérience de Hofling, Brotzman, Dalrymple, Graves &amp; Pierce (1966) </a:t>
            </a:r>
          </a:p>
          <a:p>
            <a:pPr>
              <a:buClr>
                <a:srgbClr val="4F3F6B"/>
              </a:buClr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F3F6B"/>
              </a:buClr>
            </a:pPr>
            <a:r>
              <a:rPr lang="fr-FR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 procès d’Adolf Eichmann (1961)</a:t>
            </a:r>
          </a:p>
          <a:p>
            <a:pPr>
              <a:buClr>
                <a:srgbClr val="4F3F6B"/>
              </a:buClr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5BEE692-38FF-45D5-BACD-3ED0107AB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4F3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FFC0ABB7-3FF2-48CA-AF41-7C90BA14B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E810402D-AA07-EED9-7333-DC81CBC2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3" r="6940" b="3"/>
          <a:stretch/>
        </p:blipFill>
        <p:spPr>
          <a:xfrm>
            <a:off x="5414728" y="827678"/>
            <a:ext cx="3603723" cy="1996780"/>
          </a:xfrm>
          <a:prstGeom prst="rect">
            <a:avLst/>
          </a:prstGeom>
        </p:spPr>
      </p:pic>
      <p:pic>
        <p:nvPicPr>
          <p:cNvPr id="9" name="Image 8" descr="Une image contenant intérieur, personne, plancher&#10;&#10;Description générée automatiquement">
            <a:extLst>
              <a:ext uri="{FF2B5EF4-FFF2-40B4-BE49-F238E27FC236}">
                <a16:creationId xmlns:a16="http://schemas.microsoft.com/office/drawing/2014/main" id="{5410FD59-E935-FA8B-B622-979120DCF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678" b="-2"/>
          <a:stretch/>
        </p:blipFill>
        <p:spPr>
          <a:xfrm>
            <a:off x="5414729" y="2989903"/>
            <a:ext cx="3603723" cy="2922096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7CBDFE-8AFB-6373-E213-99F6933271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34" r="10629" b="1"/>
          <a:stretch/>
        </p:blipFill>
        <p:spPr>
          <a:xfrm>
            <a:off x="9173937" y="827678"/>
            <a:ext cx="2315724" cy="50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6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461450-D5BC-7E75-952D-88AAF36B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5. conclusion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C3FB0E-E361-E42A-0388-305EAD9C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fr-FR" sz="1800"/>
              <a:t>Soumission quasi insurmontable </a:t>
            </a:r>
          </a:p>
          <a:p>
            <a:endParaRPr lang="fr-FR" sz="1800"/>
          </a:p>
          <a:p>
            <a:r>
              <a:rPr lang="fr-FR" sz="1800"/>
              <a:t>Explications des résultats</a:t>
            </a:r>
          </a:p>
          <a:p>
            <a:endParaRPr lang="fr-FR" sz="1800"/>
          </a:p>
          <a:p>
            <a:r>
              <a:rPr lang="fr-FR" sz="1800"/>
              <a:t>Histoire de contexte</a:t>
            </a:r>
          </a:p>
          <a:p>
            <a:endParaRPr lang="fr-FR" sz="1800"/>
          </a:p>
          <a:p>
            <a:r>
              <a:rPr lang="fr-FR" sz="1800"/>
              <a:t>Pas lié à l’individu</a:t>
            </a:r>
          </a:p>
          <a:p>
            <a:endParaRPr lang="fr-FR" sz="1800"/>
          </a:p>
          <a:p>
            <a:r>
              <a:rPr lang="fr-FR" sz="1800"/>
              <a:t>Rôle du groupe</a:t>
            </a:r>
          </a:p>
          <a:p>
            <a:endParaRPr lang="fr-FR" sz="1800"/>
          </a:p>
          <a:p>
            <a:r>
              <a:rPr lang="fr-FR" sz="1800"/>
              <a:t>Inévitable </a:t>
            </a:r>
          </a:p>
          <a:p>
            <a:endParaRPr lang="fr-FR" sz="1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mur, personne, complet&#10;&#10;Description générée automatiquement">
            <a:extLst>
              <a:ext uri="{FF2B5EF4-FFF2-40B4-BE49-F238E27FC236}">
                <a16:creationId xmlns:a16="http://schemas.microsoft.com/office/drawing/2014/main" id="{9F32FE94-30CE-51DA-7478-6C6045C97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" r="2569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 descr="Une image contenant eau, arbre, extérieur, ours&#10;&#10;Description générée automatiquement">
            <a:extLst>
              <a:ext uri="{FF2B5EF4-FFF2-40B4-BE49-F238E27FC236}">
                <a16:creationId xmlns:a16="http://schemas.microsoft.com/office/drawing/2014/main" id="{78CCF357-80D0-6C09-D83F-C0FA38077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51" r="-3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938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0646E-361B-51BD-13D7-06707FA2B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1122363"/>
            <a:ext cx="4845985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Psychologie </a:t>
            </a:r>
            <a:r>
              <a:rPr lang="en-US" sz="5400" dirty="0" err="1"/>
              <a:t>sociale</a:t>
            </a:r>
            <a:endParaRPr lang="en-US" sz="5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8A8815-191C-2EE9-285D-F57C904D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4852070"/>
            <a:ext cx="4845985" cy="9904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L’autorité</a:t>
            </a:r>
            <a:r>
              <a:rPr lang="en-US" dirty="0"/>
              <a:t> / </a:t>
            </a:r>
            <a:r>
              <a:rPr lang="en-US" dirty="0" err="1"/>
              <a:t>L’obéissance</a:t>
            </a:r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F62800-4EBB-4280-52AD-8AE20888F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233" y="799297"/>
            <a:ext cx="5584310" cy="1912626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4C6AF5E-4CB1-897F-0294-B600208E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02" y="3352992"/>
            <a:ext cx="5215770" cy="29077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AFF7E31-EBE3-0971-A574-988AE8F97F2F}"/>
              </a:ext>
            </a:extLst>
          </p:cNvPr>
          <p:cNvSpPr txBox="1"/>
          <p:nvPr/>
        </p:nvSpPr>
        <p:spPr>
          <a:xfrm>
            <a:off x="367990" y="512956"/>
            <a:ext cx="35683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DERVILLE Yanis	VASSALLUCCI Lucas</a:t>
            </a:r>
          </a:p>
          <a:p>
            <a:pPr algn="just">
              <a:spcAft>
                <a:spcPts val="600"/>
              </a:spcAf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COMTE William	BOUKILI Chems</a:t>
            </a:r>
          </a:p>
          <a:p>
            <a:pPr algn="just">
              <a:spcAft>
                <a:spcPts val="600"/>
              </a:spcAf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DJAID Zinedine	RYAD</a:t>
            </a:r>
          </a:p>
        </p:txBody>
      </p:sp>
    </p:spTree>
    <p:extLst>
      <p:ext uri="{BB962C8B-B14F-4D97-AF65-F5344CB8AC3E}">
        <p14:creationId xmlns:p14="http://schemas.microsoft.com/office/powerpoint/2010/main" val="3244616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188</Words>
  <Application>Microsoft Macintosh PowerPoint</Application>
  <PresentationFormat>Grand écran</PresentationFormat>
  <Paragraphs>68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Psychologie sociale</vt:lpstr>
      <vt:lpstr>SOMMAIRE</vt:lpstr>
      <vt:lpstr>1. Introduction </vt:lpstr>
      <vt:lpstr>2. Définition des termes </vt:lpstr>
      <vt:lpstr>3. Fonctionnement des principes </vt:lpstr>
      <vt:lpstr>4. Expériences explicatives </vt:lpstr>
      <vt:lpstr>5. conclusion</vt:lpstr>
      <vt:lpstr>Psychologie sociale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sociale</dc:title>
  <dc:creator>VASSALLUCCI Lucas</dc:creator>
  <cp:lastModifiedBy>VASSALLUCCI Lucas</cp:lastModifiedBy>
  <cp:revision>13</cp:revision>
  <dcterms:created xsi:type="dcterms:W3CDTF">2022-12-12T09:12:46Z</dcterms:created>
  <dcterms:modified xsi:type="dcterms:W3CDTF">2022-12-12T12:38:08Z</dcterms:modified>
</cp:coreProperties>
</file>