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66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9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1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6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3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7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/>
              <a:t>Facilitation sociale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EBF1B2-CA80-6021-2E9D-180F5D3D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endParaRPr lang="fr-FR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254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912477"/>
            <a:ext cx="4023360" cy="789563"/>
          </a:xfrm>
        </p:spPr>
        <p:txBody>
          <a:bodyPr anchor="b">
            <a:normAutofit/>
          </a:bodyPr>
          <a:lstStyle/>
          <a:p>
            <a:r>
              <a:rPr lang="fr-FR" sz="4800" dirty="0"/>
              <a:t>Sommaire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EBF1B2-CA80-6021-2E9D-180F5D3D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707009"/>
            <a:ext cx="3977641" cy="261810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/>
              <a:t>Définition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/>
              <a:t>Fonctionnement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000" dirty="0"/>
              <a:t>Exemples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169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525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9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63" y="852534"/>
            <a:ext cx="4023360" cy="789563"/>
          </a:xfrm>
        </p:spPr>
        <p:txBody>
          <a:bodyPr anchor="b">
            <a:normAutofit/>
          </a:bodyPr>
          <a:lstStyle/>
          <a:p>
            <a:r>
              <a:rPr lang="fr-FR" sz="4800" dirty="0"/>
              <a:t>Définition 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EBF1B2-CA80-6021-2E9D-180F5D3D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700185"/>
            <a:ext cx="4023360" cy="28499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1700" b="1" dirty="0"/>
              <a:t>La facilitation sociale </a:t>
            </a:r>
            <a:r>
              <a:rPr lang="fr-FR" sz="1700" dirty="0"/>
              <a:t>survient lorsque nous travaillons ou sommes plus compétents lorsque nous sommes </a:t>
            </a:r>
            <a:r>
              <a:rPr lang="fr-FR" sz="1700" b="1" dirty="0"/>
              <a:t>en compagnies d’autres personnes. </a:t>
            </a:r>
            <a:r>
              <a:rPr lang="fr-FR" sz="1700" dirty="0"/>
              <a:t>Parfois nous pouvons être plus </a:t>
            </a:r>
            <a:r>
              <a:rPr lang="fr-FR" sz="1700" b="1" dirty="0"/>
              <a:t>efficaces</a:t>
            </a:r>
            <a:r>
              <a:rPr lang="fr-FR" sz="1700" dirty="0"/>
              <a:t> et </a:t>
            </a:r>
            <a:r>
              <a:rPr lang="fr-FR" sz="1700" b="1" dirty="0"/>
              <a:t>décisifs</a:t>
            </a:r>
            <a:r>
              <a:rPr lang="fr-FR" sz="1700" dirty="0"/>
              <a:t> par la simple </a:t>
            </a:r>
            <a:r>
              <a:rPr lang="fr-FR" sz="1700" u="sng" dirty="0"/>
              <a:t>compétitivité. </a:t>
            </a:r>
            <a:endParaRPr lang="fr-FR" sz="1700" b="1" u="sng" dirty="0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que 4" descr="Homme avec un remplissage uni">
            <a:extLst>
              <a:ext uri="{FF2B5EF4-FFF2-40B4-BE49-F238E27FC236}">
                <a16:creationId xmlns:a16="http://schemas.microsoft.com/office/drawing/2014/main" id="{8C74C189-0156-25A4-1D8C-ED77AFF43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6876" y="3429000"/>
            <a:ext cx="914400" cy="914400"/>
          </a:xfrm>
          <a:prstGeom prst="rect">
            <a:avLst/>
          </a:prstGeom>
        </p:spPr>
      </p:pic>
      <p:pic>
        <p:nvPicPr>
          <p:cNvPr id="6" name="Graphique 5" descr="Homme avec un remplissage uni">
            <a:extLst>
              <a:ext uri="{FF2B5EF4-FFF2-40B4-BE49-F238E27FC236}">
                <a16:creationId xmlns:a16="http://schemas.microsoft.com/office/drawing/2014/main" id="{AE783745-3F0E-D4F3-403A-09D1C69ED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367249" y="3429000"/>
            <a:ext cx="914400" cy="914400"/>
          </a:xfrm>
          <a:prstGeom prst="rect">
            <a:avLst/>
          </a:prstGeom>
        </p:spPr>
      </p:pic>
      <p:pic>
        <p:nvPicPr>
          <p:cNvPr id="7" name="Graphique 6" descr="Homme avec un remplissage uni">
            <a:extLst>
              <a:ext uri="{FF2B5EF4-FFF2-40B4-BE49-F238E27FC236}">
                <a16:creationId xmlns:a16="http://schemas.microsoft.com/office/drawing/2014/main" id="{1E008551-1EF9-E5FD-1204-A9ECAD415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6026" y="-1928774"/>
            <a:ext cx="914400" cy="914400"/>
          </a:xfrm>
          <a:prstGeom prst="rect">
            <a:avLst/>
          </a:prstGeom>
        </p:spPr>
      </p:pic>
      <p:pic>
        <p:nvPicPr>
          <p:cNvPr id="8" name="Graphique 7" descr="Homme avec un remplissage uni">
            <a:extLst>
              <a:ext uri="{FF2B5EF4-FFF2-40B4-BE49-F238E27FC236}">
                <a16:creationId xmlns:a16="http://schemas.microsoft.com/office/drawing/2014/main" id="{43C1B14E-0FA0-E6CE-F3DA-642B39CF7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8664" y="75174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9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859427"/>
            <a:ext cx="4023360" cy="734885"/>
          </a:xfrm>
        </p:spPr>
        <p:txBody>
          <a:bodyPr anchor="b">
            <a:normAutofit/>
          </a:bodyPr>
          <a:lstStyle/>
          <a:p>
            <a:r>
              <a:rPr lang="fr-FR" sz="3700" dirty="0"/>
              <a:t>Fonctionnement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que 6" descr="Homme avec un remplissage uni">
            <a:extLst>
              <a:ext uri="{FF2B5EF4-FFF2-40B4-BE49-F238E27FC236}">
                <a16:creationId xmlns:a16="http://schemas.microsoft.com/office/drawing/2014/main" id="{79EDA555-38B1-0118-2960-9DDC19AEE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0" y="2104821"/>
            <a:ext cx="2404522" cy="2404522"/>
          </a:xfrm>
          <a:prstGeom prst="rect">
            <a:avLst/>
          </a:prstGeom>
        </p:spPr>
      </p:pic>
      <p:pic>
        <p:nvPicPr>
          <p:cNvPr id="8" name="Graphique 7" descr="Homme avec un remplissage uni">
            <a:extLst>
              <a:ext uri="{FF2B5EF4-FFF2-40B4-BE49-F238E27FC236}">
                <a16:creationId xmlns:a16="http://schemas.microsoft.com/office/drawing/2014/main" id="{63B3CA31-6820-7EF4-2190-E4C79D08A4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8771" y="2104821"/>
            <a:ext cx="2404522" cy="2404522"/>
          </a:xfrm>
          <a:prstGeom prst="rect">
            <a:avLst/>
          </a:prstGeom>
        </p:spPr>
      </p:pic>
      <p:sp>
        <p:nvSpPr>
          <p:cNvPr id="12" name="Accolade fermante 11">
            <a:extLst>
              <a:ext uri="{FF2B5EF4-FFF2-40B4-BE49-F238E27FC236}">
                <a16:creationId xmlns:a16="http://schemas.microsoft.com/office/drawing/2014/main" id="{B474B19E-8BEA-02FD-21DD-8465612A4BF4}"/>
              </a:ext>
            </a:extLst>
          </p:cNvPr>
          <p:cNvSpPr/>
          <p:nvPr/>
        </p:nvSpPr>
        <p:spPr>
          <a:xfrm rot="5400000">
            <a:off x="5412224" y="2558099"/>
            <a:ext cx="791323" cy="3977641"/>
          </a:xfrm>
          <a:prstGeom prst="rightBrace">
            <a:avLst>
              <a:gd name="adj1" fmla="val 5740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52B372A-3423-A94E-E6E4-A248E1D8E7B5}"/>
              </a:ext>
            </a:extLst>
          </p:cNvPr>
          <p:cNvSpPr txBox="1"/>
          <p:nvPr/>
        </p:nvSpPr>
        <p:spPr>
          <a:xfrm>
            <a:off x="3990782" y="5017861"/>
            <a:ext cx="380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Objectif atteint + vite et mieux </a:t>
            </a:r>
          </a:p>
        </p:txBody>
      </p:sp>
      <p:pic>
        <p:nvPicPr>
          <p:cNvPr id="32" name="Graphique 31" descr="Réunion en ligne avec un remplissage uni">
            <a:extLst>
              <a:ext uri="{FF2B5EF4-FFF2-40B4-BE49-F238E27FC236}">
                <a16:creationId xmlns:a16="http://schemas.microsoft.com/office/drawing/2014/main" id="{2F06C26F-D2F9-020A-8E0F-8952654C44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7386" y="1226869"/>
            <a:ext cx="2404522" cy="2404522"/>
          </a:xfrm>
          <a:prstGeom prst="rect">
            <a:avLst/>
          </a:prstGeom>
        </p:spPr>
      </p:pic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68ABD57E-C1BF-F8EA-ED16-8FB86046377C}"/>
              </a:ext>
            </a:extLst>
          </p:cNvPr>
          <p:cNvCxnSpPr>
            <a:cxnSpLocks/>
          </p:cNvCxnSpPr>
          <p:nvPr/>
        </p:nvCxnSpPr>
        <p:spPr>
          <a:xfrm>
            <a:off x="-724826" y="9323145"/>
            <a:ext cx="724826" cy="15844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E28FBB1D-52EF-C627-BC95-7332E4FFD630}"/>
              </a:ext>
            </a:extLst>
          </p:cNvPr>
          <p:cNvCxnSpPr>
            <a:cxnSpLocks/>
          </p:cNvCxnSpPr>
          <p:nvPr/>
        </p:nvCxnSpPr>
        <p:spPr>
          <a:xfrm flipH="1">
            <a:off x="10750667" y="9323145"/>
            <a:ext cx="898667" cy="1571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9613F0C8-83D3-16A8-F05C-DE6293591A43}"/>
              </a:ext>
            </a:extLst>
          </p:cNvPr>
          <p:cNvSpPr txBox="1"/>
          <p:nvPr/>
        </p:nvSpPr>
        <p:spPr>
          <a:xfrm>
            <a:off x="3716319" y="10894262"/>
            <a:ext cx="237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Moins performant</a:t>
            </a:r>
          </a:p>
        </p:txBody>
      </p:sp>
    </p:spTree>
    <p:extLst>
      <p:ext uri="{BB962C8B-B14F-4D97-AF65-F5344CB8AC3E}">
        <p14:creationId xmlns:p14="http://schemas.microsoft.com/office/powerpoint/2010/main" val="2374843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859427"/>
            <a:ext cx="4023360" cy="734885"/>
          </a:xfrm>
        </p:spPr>
        <p:txBody>
          <a:bodyPr anchor="b">
            <a:normAutofit/>
          </a:bodyPr>
          <a:lstStyle/>
          <a:p>
            <a:r>
              <a:rPr lang="fr-FR" sz="3700" dirty="0"/>
              <a:t>Fonctionnement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phique 15" descr="Homme avec un remplissage uni">
            <a:extLst>
              <a:ext uri="{FF2B5EF4-FFF2-40B4-BE49-F238E27FC236}">
                <a16:creationId xmlns:a16="http://schemas.microsoft.com/office/drawing/2014/main" id="{F6089267-781B-66EE-83CD-67AFE0BC9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36980" y="2181207"/>
            <a:ext cx="1521216" cy="1521216"/>
          </a:xfrm>
          <a:prstGeom prst="rect">
            <a:avLst/>
          </a:prstGeom>
        </p:spPr>
      </p:pic>
      <p:pic>
        <p:nvPicPr>
          <p:cNvPr id="22" name="Graphique 21" descr="Homme avec un remplissage uni">
            <a:extLst>
              <a:ext uri="{FF2B5EF4-FFF2-40B4-BE49-F238E27FC236}">
                <a16:creationId xmlns:a16="http://schemas.microsoft.com/office/drawing/2014/main" id="{5E2C7822-B2E5-892E-1FD5-99DFE52C9B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3806" y="2167865"/>
            <a:ext cx="1521216" cy="1521216"/>
          </a:xfrm>
          <a:prstGeom prst="rect">
            <a:avLst/>
          </a:prstGeom>
        </p:spPr>
      </p:pic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AB9C55FD-03F3-1E8C-84E0-E5AF5BE05B4E}"/>
              </a:ext>
            </a:extLst>
          </p:cNvPr>
          <p:cNvCxnSpPr>
            <a:cxnSpLocks/>
            <a:stCxn id="22" idx="2"/>
            <a:endCxn id="30" idx="1"/>
          </p:cNvCxnSpPr>
          <p:nvPr/>
        </p:nvCxnSpPr>
        <p:spPr>
          <a:xfrm>
            <a:off x="4094414" y="3689081"/>
            <a:ext cx="724826" cy="158445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5814CF42-AAB2-08C6-4850-59676E5BA81B}"/>
              </a:ext>
            </a:extLst>
          </p:cNvPr>
          <p:cNvCxnSpPr>
            <a:cxnSpLocks/>
            <a:stCxn id="16" idx="2"/>
            <a:endCxn id="30" idx="3"/>
          </p:cNvCxnSpPr>
          <p:nvPr/>
        </p:nvCxnSpPr>
        <p:spPr>
          <a:xfrm flipH="1">
            <a:off x="7198921" y="3702423"/>
            <a:ext cx="898667" cy="15711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E83C9FE6-44E9-0AAA-7B60-D83CD76CA9E1}"/>
              </a:ext>
            </a:extLst>
          </p:cNvPr>
          <p:cNvSpPr txBox="1"/>
          <p:nvPr/>
        </p:nvSpPr>
        <p:spPr>
          <a:xfrm>
            <a:off x="4819240" y="5088874"/>
            <a:ext cx="237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Moins performant</a:t>
            </a:r>
          </a:p>
        </p:txBody>
      </p:sp>
      <p:pic>
        <p:nvPicPr>
          <p:cNvPr id="3" name="Graphique 2" descr="Homme avec un remplissage uni">
            <a:extLst>
              <a:ext uri="{FF2B5EF4-FFF2-40B4-BE49-F238E27FC236}">
                <a16:creationId xmlns:a16="http://schemas.microsoft.com/office/drawing/2014/main" id="{C978CC12-9767-53C6-5FB5-E09CEBD62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95624" y="9712003"/>
            <a:ext cx="1446586" cy="1446586"/>
          </a:xfrm>
          <a:prstGeom prst="rect">
            <a:avLst/>
          </a:prstGeom>
        </p:spPr>
      </p:pic>
      <p:pic>
        <p:nvPicPr>
          <p:cNvPr id="5" name="Graphique 4" descr="Homme avec un remplissage uni">
            <a:extLst>
              <a:ext uri="{FF2B5EF4-FFF2-40B4-BE49-F238E27FC236}">
                <a16:creationId xmlns:a16="http://schemas.microsoft.com/office/drawing/2014/main" id="{25EBF3EB-444F-A5F5-5201-9CF263731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27" y="9226521"/>
            <a:ext cx="1786347" cy="1786347"/>
          </a:xfrm>
          <a:prstGeom prst="rect">
            <a:avLst/>
          </a:prstGeom>
        </p:spPr>
      </p:pic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B5F2C452-35AD-D68E-26BD-B9C5821D3170}"/>
              </a:ext>
            </a:extLst>
          </p:cNvPr>
          <p:cNvSpPr/>
          <p:nvPr/>
        </p:nvSpPr>
        <p:spPr>
          <a:xfrm rot="5400000">
            <a:off x="5233063" y="10956893"/>
            <a:ext cx="545512" cy="2875050"/>
          </a:xfrm>
          <a:prstGeom prst="rightBrace">
            <a:avLst>
              <a:gd name="adj1" fmla="val 57407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95C51F-FC7B-772F-B7EA-2FC9032FA107}"/>
              </a:ext>
            </a:extLst>
          </p:cNvPr>
          <p:cNvSpPr txBox="1"/>
          <p:nvPr/>
        </p:nvSpPr>
        <p:spPr>
          <a:xfrm>
            <a:off x="3660715" y="13290486"/>
            <a:ext cx="3805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Objectif atteint + vite et mieux </a:t>
            </a:r>
          </a:p>
        </p:txBody>
      </p:sp>
      <p:pic>
        <p:nvPicPr>
          <p:cNvPr id="17" name="Graphique 16" descr="Réunion en ligne avec un remplissage uni">
            <a:extLst>
              <a:ext uri="{FF2B5EF4-FFF2-40B4-BE49-F238E27FC236}">
                <a16:creationId xmlns:a16="http://schemas.microsoft.com/office/drawing/2014/main" id="{65EB240C-4B2B-52F8-869E-E9F025B3ED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3028" y="9712003"/>
            <a:ext cx="1786347" cy="17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32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2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859427"/>
            <a:ext cx="4023360" cy="734885"/>
          </a:xfrm>
        </p:spPr>
        <p:txBody>
          <a:bodyPr anchor="b">
            <a:normAutofit/>
          </a:bodyPr>
          <a:lstStyle/>
          <a:p>
            <a:r>
              <a:rPr lang="fr-FR" sz="3700" dirty="0"/>
              <a:t>Fonctionnement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36129B-FF88-D579-6C83-021AC40540C8}"/>
              </a:ext>
            </a:extLst>
          </p:cNvPr>
          <p:cNvSpPr txBox="1"/>
          <p:nvPr/>
        </p:nvSpPr>
        <p:spPr>
          <a:xfrm>
            <a:off x="843379" y="1930439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 de co-action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18E9F60-ACDE-7102-2248-66835451A9BF}"/>
              </a:ext>
            </a:extLst>
          </p:cNvPr>
          <p:cNvSpPr txBox="1"/>
          <p:nvPr/>
        </p:nvSpPr>
        <p:spPr>
          <a:xfrm>
            <a:off x="843379" y="4139617"/>
            <a:ext cx="213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Effet d’audience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E989DE0-DAF6-98DD-741D-C4E39E8D5FAD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982897" y="2115105"/>
            <a:ext cx="34800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EE85A13-E3B8-5E67-580E-100B1A1AE8D1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982897" y="4324283"/>
            <a:ext cx="3266983" cy="199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68205C4B-F067-CCF3-B626-D22EF3E9CC42}"/>
              </a:ext>
            </a:extLst>
          </p:cNvPr>
          <p:cNvSpPr txBox="1"/>
          <p:nvPr/>
        </p:nvSpPr>
        <p:spPr>
          <a:xfrm>
            <a:off x="6462944" y="1731146"/>
            <a:ext cx="3462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Performance d’une personne affectée par la présence d’autre personne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7EBF9C0-AEAE-1FC6-4E79-B4C12CCE79B8}"/>
              </a:ext>
            </a:extLst>
          </p:cNvPr>
          <p:cNvSpPr txBox="1"/>
          <p:nvPr/>
        </p:nvSpPr>
        <p:spPr>
          <a:xfrm>
            <a:off x="6462944" y="4001117"/>
            <a:ext cx="346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Spectateurs passifs peut affecter la performance</a:t>
            </a:r>
          </a:p>
        </p:txBody>
      </p:sp>
    </p:spTree>
    <p:extLst>
      <p:ext uri="{BB962C8B-B14F-4D97-AF65-F5344CB8AC3E}">
        <p14:creationId xmlns:p14="http://schemas.microsoft.com/office/powerpoint/2010/main" val="3924027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7" b="58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76296E-A08F-E89B-1AA4-502B7CD7A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47287"/>
            <a:ext cx="4023360" cy="879210"/>
          </a:xfrm>
        </p:spPr>
        <p:txBody>
          <a:bodyPr anchor="b">
            <a:norm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Exemples 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8E6A037E-D45F-8A89-1964-40FA112AC4A6}"/>
              </a:ext>
            </a:extLst>
          </p:cNvPr>
          <p:cNvCxnSpPr>
            <a:cxnSpLocks/>
            <a:stCxn id="2" idx="3"/>
            <a:endCxn id="32" idx="1"/>
          </p:cNvCxnSpPr>
          <p:nvPr/>
        </p:nvCxnSpPr>
        <p:spPr>
          <a:xfrm flipV="1">
            <a:off x="4501341" y="2654717"/>
            <a:ext cx="2258274" cy="12321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EA60DC8-3783-1CA7-FCF0-932DC471AB88}"/>
              </a:ext>
            </a:extLst>
          </p:cNvPr>
          <p:cNvCxnSpPr>
            <a:cxnSpLocks/>
            <a:stCxn id="2" idx="3"/>
            <a:endCxn id="33" idx="1"/>
          </p:cNvCxnSpPr>
          <p:nvPr/>
        </p:nvCxnSpPr>
        <p:spPr>
          <a:xfrm>
            <a:off x="4501341" y="3886892"/>
            <a:ext cx="2258274" cy="11162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E8C2C523-3602-9990-98E4-58C10FB537BF}"/>
              </a:ext>
            </a:extLst>
          </p:cNvPr>
          <p:cNvSpPr txBox="1"/>
          <p:nvPr/>
        </p:nvSpPr>
        <p:spPr>
          <a:xfrm>
            <a:off x="6759615" y="2470051"/>
            <a:ext cx="344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Expérience de Triplett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6016491-1373-1E8A-D155-9B9A6F7FFAE6}"/>
              </a:ext>
            </a:extLst>
          </p:cNvPr>
          <p:cNvSpPr txBox="1"/>
          <p:nvPr/>
        </p:nvSpPr>
        <p:spPr>
          <a:xfrm>
            <a:off x="6759615" y="4818448"/>
            <a:ext cx="344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Expérience Bergum et </a:t>
            </a:r>
            <a:r>
              <a:rPr lang="fr-FR" b="1" dirty="0" err="1">
                <a:solidFill>
                  <a:schemeClr val="bg1"/>
                </a:solidFill>
              </a:rPr>
              <a:t>Lehr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21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cre liquide aquarelle et encre">
            <a:extLst>
              <a:ext uri="{FF2B5EF4-FFF2-40B4-BE49-F238E27FC236}">
                <a16:creationId xmlns:a16="http://schemas.microsoft.com/office/drawing/2014/main" id="{25539D98-3D6F-BAE0-0E6C-EA614C32B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7" b="5839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5A2968CF-3E8F-A512-E2B5-121B3A831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r-FR" sz="6600"/>
              <a:t>Merci de votre écoute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86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</Words>
  <Application>Microsoft Office PowerPoint</Application>
  <PresentationFormat>Grand écran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AccentBoxVTI</vt:lpstr>
      <vt:lpstr>Facilitation sociale</vt:lpstr>
      <vt:lpstr>Sommaire </vt:lpstr>
      <vt:lpstr>Définition :</vt:lpstr>
      <vt:lpstr>Fonctionnement </vt:lpstr>
      <vt:lpstr>Fonctionnement </vt:lpstr>
      <vt:lpstr>Fonctionnement </vt:lpstr>
      <vt:lpstr>Exemples : </vt:lpstr>
      <vt:lpstr>Merci de votre écoute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Malo MERIENNE</dc:creator>
  <cp:lastModifiedBy>Malo MERIENNE</cp:lastModifiedBy>
  <cp:revision>17</cp:revision>
  <dcterms:created xsi:type="dcterms:W3CDTF">2022-12-05T14:44:17Z</dcterms:created>
  <dcterms:modified xsi:type="dcterms:W3CDTF">2022-12-05T15:41:08Z</dcterms:modified>
</cp:coreProperties>
</file>